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1"/>
    <p:sldMasterId id="2147483648" r:id="rId2"/>
    <p:sldMasterId id="2147483667" r:id="rId3"/>
  </p:sldMasterIdLst>
  <p:notesMasterIdLst>
    <p:notesMasterId r:id="rId38"/>
  </p:notesMasterIdLst>
  <p:sldIdLst>
    <p:sldId id="261" r:id="rId4"/>
    <p:sldId id="264" r:id="rId5"/>
    <p:sldId id="305" r:id="rId6"/>
    <p:sldId id="295" r:id="rId7"/>
    <p:sldId id="265" r:id="rId8"/>
    <p:sldId id="281" r:id="rId9"/>
    <p:sldId id="280" r:id="rId10"/>
    <p:sldId id="294" r:id="rId11"/>
    <p:sldId id="283" r:id="rId12"/>
    <p:sldId id="285" r:id="rId13"/>
    <p:sldId id="282" r:id="rId14"/>
    <p:sldId id="287" r:id="rId15"/>
    <p:sldId id="303" r:id="rId16"/>
    <p:sldId id="304" r:id="rId17"/>
    <p:sldId id="299" r:id="rId18"/>
    <p:sldId id="270" r:id="rId19"/>
    <p:sldId id="306" r:id="rId20"/>
    <p:sldId id="307" r:id="rId21"/>
    <p:sldId id="266" r:id="rId22"/>
    <p:sldId id="268" r:id="rId23"/>
    <p:sldId id="269" r:id="rId24"/>
    <p:sldId id="278" r:id="rId25"/>
    <p:sldId id="277" r:id="rId26"/>
    <p:sldId id="273" r:id="rId27"/>
    <p:sldId id="276" r:id="rId28"/>
    <p:sldId id="274" r:id="rId29"/>
    <p:sldId id="275" r:id="rId30"/>
    <p:sldId id="279" r:id="rId31"/>
    <p:sldId id="289" r:id="rId32"/>
    <p:sldId id="296" r:id="rId33"/>
    <p:sldId id="297" r:id="rId34"/>
    <p:sldId id="298" r:id="rId35"/>
    <p:sldId id="290" r:id="rId36"/>
    <p:sldId id="302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73">
          <p15:clr>
            <a:srgbClr val="A4A3A4"/>
          </p15:clr>
        </p15:guide>
        <p15:guide id="2" pos="18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26"/>
    <a:srgbClr val="EEB2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31" autoAdjust="0"/>
    <p:restoredTop sz="86430"/>
  </p:normalViewPr>
  <p:slideViewPr>
    <p:cSldViewPr snapToGrid="0" snapToObjects="1">
      <p:cViewPr varScale="1">
        <p:scale>
          <a:sx n="55" d="100"/>
          <a:sy n="55" d="100"/>
        </p:scale>
        <p:origin x="968" y="184"/>
      </p:cViewPr>
      <p:guideLst>
        <p:guide orient="horz" pos="773"/>
        <p:guide pos="183"/>
      </p:guideLst>
    </p:cSldViewPr>
  </p:slideViewPr>
  <p:outlineViewPr>
    <p:cViewPr>
      <p:scale>
        <a:sx n="33" d="100"/>
        <a:sy n="33" d="100"/>
      </p:scale>
      <p:origin x="0" y="-218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ACC7B6-C433-704A-980B-3144C2A2700C}" type="datetimeFigureOut">
              <a:rPr lang="en-US" smtClean="0"/>
              <a:t>4/10/18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BC17FD-753F-1349-921E-13D31EBA9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306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C17FD-753F-1349-921E-13D31EBA980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264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C17FD-753F-1349-921E-13D31EBA980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134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C17FD-753F-1349-921E-13D31EBA980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947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C17FD-753F-1349-921E-13D31EBA980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03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25332" y="1557867"/>
            <a:ext cx="5096935" cy="2235200"/>
          </a:xfrm>
        </p:spPr>
        <p:txBody>
          <a:bodyPr anchor="b" anchorCtr="0">
            <a:noAutofit/>
          </a:bodyPr>
          <a:lstStyle>
            <a:lvl1pPr algn="l">
              <a:lnSpc>
                <a:spcPts val="4800"/>
              </a:lnSpc>
              <a:defRPr b="1" cap="all" spc="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25331" y="4275666"/>
            <a:ext cx="5096935" cy="1202267"/>
          </a:xfrm>
        </p:spPr>
        <p:txBody>
          <a:bodyPr>
            <a:noAutofit/>
          </a:bodyPr>
          <a:lstStyle>
            <a:lvl1pPr marL="0" indent="0" algn="l">
              <a:lnSpc>
                <a:spcPts val="2800"/>
              </a:lnSpc>
              <a:buNone/>
              <a:defRPr sz="2400" cap="all" spc="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27251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-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62467" y="1329267"/>
            <a:ext cx="2751666" cy="1400218"/>
          </a:xfrm>
        </p:spPr>
        <p:txBody>
          <a:bodyPr/>
          <a:lstStyle/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2775" y="1329267"/>
            <a:ext cx="2805693" cy="1400218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132667" y="1329267"/>
            <a:ext cx="2870200" cy="1400218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62467" y="2946400"/>
            <a:ext cx="2751666" cy="1514524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092775" y="2946400"/>
            <a:ext cx="2805693" cy="1514524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132667" y="2946400"/>
            <a:ext cx="2870200" cy="1514524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62467" y="4677839"/>
            <a:ext cx="2751666" cy="1507682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092776" y="4677839"/>
            <a:ext cx="2805692" cy="1507682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132667" y="4677839"/>
            <a:ext cx="2870200" cy="150768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47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25332" y="1557867"/>
            <a:ext cx="5096935" cy="2235200"/>
          </a:xfrm>
        </p:spPr>
        <p:txBody>
          <a:bodyPr anchor="b" anchorCtr="0">
            <a:noAutofit/>
          </a:bodyPr>
          <a:lstStyle>
            <a:lvl1pPr algn="l">
              <a:lnSpc>
                <a:spcPts val="4800"/>
              </a:lnSpc>
              <a:defRPr b="1" cap="all" spc="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25331" y="4275666"/>
            <a:ext cx="5096935" cy="1202267"/>
          </a:xfrm>
        </p:spPr>
        <p:txBody>
          <a:bodyPr>
            <a:noAutofit/>
          </a:bodyPr>
          <a:lstStyle>
            <a:lvl1pPr marL="0" indent="0" algn="l">
              <a:lnSpc>
                <a:spcPts val="2800"/>
              </a:lnSpc>
              <a:buNone/>
              <a:defRPr sz="2400" cap="all" spc="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44983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90133"/>
            <a:ext cx="8830733" cy="4673600"/>
          </a:xfrm>
        </p:spPr>
        <p:txBody>
          <a:bodyPr>
            <a:noAutofit/>
          </a:bodyPr>
          <a:lstStyle>
            <a:lvl1pPr marL="0" indent="0">
              <a:spcAft>
                <a:spcPts val="600"/>
              </a:spcAft>
              <a:buFontTx/>
              <a:buNone/>
              <a:defRPr sz="2400"/>
            </a:lvl1pPr>
            <a:lvl2pPr marL="466344" indent="-285750">
              <a:spcAft>
                <a:spcPts val="600"/>
              </a:spcAft>
              <a:buFont typeface="Lucida Grande"/>
              <a:buChar char="•"/>
              <a:defRPr sz="2100"/>
            </a:lvl2pPr>
            <a:lvl3pPr>
              <a:spcAft>
                <a:spcPts val="600"/>
              </a:spcAft>
              <a:defRPr sz="21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7972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1667" y="1456267"/>
            <a:ext cx="4224866" cy="4765611"/>
          </a:xfrm>
        </p:spPr>
        <p:txBody>
          <a:bodyPr lIns="274320" rIns="274320"/>
          <a:lstStyle>
            <a:lvl1pPr>
              <a:spcAft>
                <a:spcPts val="600"/>
              </a:spcAft>
              <a:defRPr sz="2400">
                <a:solidFill>
                  <a:schemeClr val="tx1"/>
                </a:solidFill>
              </a:defRPr>
            </a:lvl1pPr>
            <a:lvl2pPr>
              <a:spcAft>
                <a:spcPts val="600"/>
              </a:spcAft>
              <a:defRPr sz="1800">
                <a:solidFill>
                  <a:schemeClr val="tx1"/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9799" y="1456267"/>
            <a:ext cx="4106333" cy="4765611"/>
          </a:xfrm>
        </p:spPr>
        <p:txBody>
          <a:bodyPr lIns="274320" rIns="274320"/>
          <a:lstStyle>
            <a:lvl1pPr>
              <a:spcAft>
                <a:spcPts val="600"/>
              </a:spcAft>
              <a:defRPr sz="2400">
                <a:solidFill>
                  <a:schemeClr val="tx1"/>
                </a:solidFill>
              </a:defRPr>
            </a:lvl1pPr>
            <a:lvl2pPr>
              <a:spcAft>
                <a:spcPts val="600"/>
              </a:spcAft>
              <a:defRPr sz="1800">
                <a:solidFill>
                  <a:schemeClr val="tx1"/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7103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13267" y="1278466"/>
            <a:ext cx="4131733" cy="2346178"/>
          </a:xfrm>
        </p:spPr>
        <p:txBody>
          <a:bodyPr/>
          <a:lstStyle/>
          <a:p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8200" y="1278466"/>
            <a:ext cx="4174067" cy="2346177"/>
          </a:xfrm>
        </p:spPr>
        <p:txBody>
          <a:bodyPr/>
          <a:lstStyle/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13267" y="3793066"/>
            <a:ext cx="4131733" cy="245133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648200" y="3793066"/>
            <a:ext cx="4174067" cy="245133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475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-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20133" y="1303867"/>
            <a:ext cx="2794000" cy="1425618"/>
          </a:xfrm>
        </p:spPr>
        <p:txBody>
          <a:bodyPr/>
          <a:lstStyle/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2775" y="1303867"/>
            <a:ext cx="2822625" cy="1425618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132667" y="1303867"/>
            <a:ext cx="2853266" cy="1425618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20133" y="2878667"/>
            <a:ext cx="2794000" cy="158225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092775" y="2878667"/>
            <a:ext cx="2822625" cy="1582257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120975" y="2878667"/>
            <a:ext cx="2864958" cy="1582257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20133" y="4610106"/>
            <a:ext cx="2794000" cy="1575415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092775" y="4610106"/>
            <a:ext cx="2822625" cy="1575415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120975" y="4610106"/>
            <a:ext cx="2864958" cy="157541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712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3933"/>
            <a:ext cx="8873067" cy="4749800"/>
          </a:xfrm>
        </p:spPr>
        <p:txBody>
          <a:bodyPr>
            <a:noAutofit/>
          </a:bodyPr>
          <a:lstStyle>
            <a:lvl1pPr marL="0" indent="0">
              <a:spcAft>
                <a:spcPts val="600"/>
              </a:spcAft>
              <a:buFontTx/>
              <a:buNone/>
              <a:defRPr sz="2400"/>
            </a:lvl1pPr>
            <a:lvl2pPr marL="466344" indent="-285750">
              <a:spcAft>
                <a:spcPts val="600"/>
              </a:spcAft>
              <a:buFont typeface="Lucida Grande"/>
              <a:buChar char="•"/>
              <a:defRPr sz="2100"/>
            </a:lvl2pPr>
            <a:lvl3pPr>
              <a:spcAft>
                <a:spcPts val="600"/>
              </a:spcAft>
              <a:defRPr sz="21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92362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1" y="1600200"/>
            <a:ext cx="4191000" cy="4621678"/>
          </a:xfrm>
        </p:spPr>
        <p:txBody>
          <a:bodyPr lIns="274320" rIns="274320"/>
          <a:lstStyle>
            <a:lvl1pPr>
              <a:spcAft>
                <a:spcPts val="600"/>
              </a:spcAft>
              <a:defRPr sz="2400">
                <a:solidFill>
                  <a:schemeClr val="tx1"/>
                </a:solidFill>
              </a:defRPr>
            </a:lvl1pPr>
            <a:lvl2pPr>
              <a:spcAft>
                <a:spcPts val="600"/>
              </a:spcAft>
              <a:defRPr sz="1800">
                <a:solidFill>
                  <a:schemeClr val="tx1"/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3535" y="1600200"/>
            <a:ext cx="4351865" cy="4621678"/>
          </a:xfrm>
        </p:spPr>
        <p:txBody>
          <a:bodyPr lIns="274320" rIns="274320"/>
          <a:lstStyle>
            <a:lvl1pPr>
              <a:spcAft>
                <a:spcPts val="600"/>
              </a:spcAft>
              <a:defRPr sz="2400">
                <a:solidFill>
                  <a:schemeClr val="tx1"/>
                </a:solidFill>
              </a:defRPr>
            </a:lvl1pPr>
            <a:lvl2pPr>
              <a:spcAft>
                <a:spcPts val="600"/>
              </a:spcAft>
              <a:defRPr sz="1800">
                <a:solidFill>
                  <a:schemeClr val="tx1"/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66170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53999" y="1371600"/>
            <a:ext cx="4216401" cy="22530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56667" y="1371600"/>
            <a:ext cx="4207934" cy="2253044"/>
          </a:xfrm>
        </p:spPr>
        <p:txBody>
          <a:bodyPr/>
          <a:lstStyle/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53999" y="3784600"/>
            <a:ext cx="4216401" cy="2459799"/>
          </a:xfrm>
        </p:spPr>
        <p:txBody>
          <a:bodyPr/>
          <a:lstStyle/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656667" y="3784600"/>
            <a:ext cx="4207934" cy="2459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135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96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2981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6138333" cy="991352"/>
          </a:xfrm>
          <a:prstGeom prst="rect">
            <a:avLst/>
          </a:prstGeom>
          <a:noFill/>
        </p:spPr>
        <p:txBody>
          <a:bodyPr vert="horz" lIns="27432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490133"/>
            <a:ext cx="8847667" cy="4707466"/>
          </a:xfrm>
          <a:prstGeom prst="rect">
            <a:avLst/>
          </a:prstGeom>
        </p:spPr>
        <p:txBody>
          <a:bodyPr vert="horz" lIns="274320" tIns="45720" rIns="27432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285076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4" r:id="rId3"/>
    <p:sldLayoutId id="2147483653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2400" kern="1200" cap="all" spc="200">
          <a:solidFill>
            <a:srgbClr val="EEB211"/>
          </a:solidFill>
          <a:latin typeface="Calibri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44" indent="-2857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Roboto Ligh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Roboto Ligh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5765800" cy="991352"/>
          </a:xfrm>
          <a:prstGeom prst="rect">
            <a:avLst/>
          </a:prstGeom>
          <a:solidFill>
            <a:schemeClr val="bg1"/>
          </a:solidFill>
        </p:spPr>
        <p:txBody>
          <a:bodyPr vert="horz" lIns="274320" tIns="45720" rIns="91440" bIns="45720" rtlCol="0" anchor="ctr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363133"/>
            <a:ext cx="8924509" cy="4834466"/>
          </a:xfrm>
          <a:prstGeom prst="rect">
            <a:avLst/>
          </a:prstGeom>
        </p:spPr>
        <p:txBody>
          <a:bodyPr vert="horz" lIns="274320" tIns="45720" rIns="27432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277849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2400" kern="1200" cap="all" spc="200">
          <a:solidFill>
            <a:srgbClr val="EEB211"/>
          </a:solidFill>
          <a:latin typeface="Calibri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44" indent="-2857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Roboto Ligh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Roboto Ligh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.org/WAI/perspectives/understandable.html" TargetMode="External"/><Relationship Id="rId2" Type="http://schemas.openxmlformats.org/officeDocument/2006/relationships/hyperlink" Target="http://uxmyths.com/post/647473628/myth-people-read-on-the-web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w3.org/WAI/perspectives/layout.htm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cusg.org/wag/images/9/97/Slides_22-35_LawsGuidelines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amacusg.org/wag/images/0/0c/Slides_9-21_GTITA11yPolicy.pdf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c.gatech.edu/sites/default/files/CSE-SPP-Brochure-Full.pdf" TargetMode="External"/><Relationship Id="rId2" Type="http://schemas.openxmlformats.org/officeDocument/2006/relationships/hyperlink" Target="https://www.cc.gatech.edu/sites/default/files/documents/CSE-AnnualReport2016.pdf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w3.org/WAI/tutorials/tables/" TargetMode="Externa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cusg.org/wag/images/1/16/Slides_81-156_AccessibleDocs.pdf" TargetMode="External"/><Relationship Id="rId2" Type="http://schemas.openxmlformats.org/officeDocument/2006/relationships/hyperlink" Target="https://www.hhs.gov/web/section-508/making-files-accessible/index.html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amacusg.org/wag/images/c/ca/KarenMcCallAccessibleWordToPDFJun2017.pdf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3.org/WAI/perspectives/captions.html" TargetMode="Externa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3playmedia.com/customers/case-studies/georgia-tech/" TargetMode="External"/><Relationship Id="rId2" Type="http://schemas.openxmlformats.org/officeDocument/2006/relationships/hyperlink" Target="https://webmasters.gatech.edu/handbook/amac-campus-accessibility-organization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ctl.uga.edu/kaltura/create-captions" TargetMode="External"/><Relationship Id="rId4" Type="http://schemas.openxmlformats.org/officeDocument/2006/relationships/hyperlink" Target="https://support.google.com/youtube/answer/2734796?hl=en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dobe.com/accessibility/products/indesign.html" TargetMode="External"/><Relationship Id="rId13" Type="http://schemas.openxmlformats.org/officeDocument/2006/relationships/hyperlink" Target="http://www.espn.com/core/toolkit/page/webAccessibilityGuide" TargetMode="External"/><Relationship Id="rId3" Type="http://schemas.openxmlformats.org/officeDocument/2006/relationships/hyperlink" Target="http://www.amacusg.org/wag/Main_Page" TargetMode="External"/><Relationship Id="rId7" Type="http://schemas.openxmlformats.org/officeDocument/2006/relationships/hyperlink" Target="https://webaim.org/articles/cognitive/" TargetMode="External"/><Relationship Id="rId12" Type="http://schemas.openxmlformats.org/officeDocument/2006/relationships/hyperlink" Target="https://www.youtube.com/watch?v=EpyhtQYJqD4" TargetMode="External"/><Relationship Id="rId2" Type="http://schemas.openxmlformats.org/officeDocument/2006/relationships/hyperlink" Target="https://www.w3.org/WAI/tutorials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ebaim.org/standards/508/checklist" TargetMode="External"/><Relationship Id="rId11" Type="http://schemas.openxmlformats.org/officeDocument/2006/relationships/hyperlink" Target="https://webmasters.gatech.edu/kb/writing-web-guide" TargetMode="External"/><Relationship Id="rId5" Type="http://schemas.openxmlformats.org/officeDocument/2006/relationships/hyperlink" Target="https://fae.disability.illinois.edu/abouts/" TargetMode="External"/><Relationship Id="rId15" Type="http://schemas.openxmlformats.org/officeDocument/2006/relationships/hyperlink" Target="https://www.nngroup.com/articles/how-users-read-on-the-web/" TargetMode="External"/><Relationship Id="rId10" Type="http://schemas.openxmlformats.org/officeDocument/2006/relationships/hyperlink" Target="https://www.webpagefx.com/tools/read-able" TargetMode="External"/><Relationship Id="rId4" Type="http://schemas.openxmlformats.org/officeDocument/2006/relationships/hyperlink" Target="http://wave.webaim.org/" TargetMode="External"/><Relationship Id="rId9" Type="http://schemas.openxmlformats.org/officeDocument/2006/relationships/hyperlink" Target="http://diagramcenter.org/table-of-contents-2.html#contents" TargetMode="External"/><Relationship Id="rId14" Type="http://schemas.openxmlformats.org/officeDocument/2006/relationships/hyperlink" Target="https://help.twitter.com/en/using-twitter/picture-descriptions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.org/WAI/perspectives/keyboard.html" TargetMode="External"/><Relationship Id="rId2" Type="http://schemas.openxmlformats.org/officeDocument/2006/relationships/hyperlink" Target="https://www.w3.org/WAI/perspectives/controls.html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ailymail.co.uk/sciencetech/article-3480257/What-s-REALLY-like-read-dyslexia-Simulator-reveals-letters-words-appear-people-condition.html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ebaim.org/resources/contrastchecker/" TargetMode="External"/><Relationship Id="rId2" Type="http://schemas.openxmlformats.org/officeDocument/2006/relationships/hyperlink" Target="https://www.w3.org/WAI/perspectives/contrast.html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developer.paciellogroup.com/resources/contrastanalyser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ebaim.org/techniques/alttext/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 to Accessibility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TSO training</a:t>
            </a:r>
            <a:r>
              <a:rPr lang="en-US"/>
              <a:t>: 4/10/2018</a:t>
            </a:r>
            <a:endParaRPr lang="en-US" dirty="0"/>
          </a:p>
          <a:p>
            <a:r>
              <a:rPr lang="en-US" dirty="0" err="1"/>
              <a:t>support.cc.gatech.edu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885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IMAGES: CONTEXT COMPARISON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Website content = “Acorns”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Horticulture class = “Acorns of </a:t>
            </a:r>
            <a:r>
              <a:rPr lang="en-US" dirty="0" err="1"/>
              <a:t>Quercus</a:t>
            </a:r>
            <a:r>
              <a:rPr lang="en-US" dirty="0"/>
              <a:t> </a:t>
            </a:r>
            <a:r>
              <a:rPr lang="en-US" dirty="0" err="1"/>
              <a:t>georgiana</a:t>
            </a:r>
            <a:r>
              <a:rPr lang="en-US" dirty="0"/>
              <a:t> M.A. Curtis”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Image is a link = “International Oak Society”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Image is decoration = “”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1644316"/>
            <a:ext cx="4000500" cy="4324350"/>
          </a:xfrm>
        </p:spPr>
      </p:pic>
    </p:spTree>
    <p:extLst>
      <p:ext uri="{BB962C8B-B14F-4D97-AF65-F5344CB8AC3E}">
        <p14:creationId xmlns:p14="http://schemas.microsoft.com/office/powerpoint/2010/main" val="2081817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IMAGES: EMBEDDED TEXT and SIZE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dirty="0"/>
              <a:t>In general, do not embed text inside an image, as software cannot read it and it will often be unreadable when scaled for mobile.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If you do embed text, you must copy the same words as the Alternative Text.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141" y="1525701"/>
            <a:ext cx="4661647" cy="1516529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532" y="3761325"/>
            <a:ext cx="4106863" cy="1741458"/>
          </a:xfrm>
        </p:spPr>
      </p:pic>
    </p:spTree>
    <p:extLst>
      <p:ext uri="{BB962C8B-B14F-4D97-AF65-F5344CB8AC3E}">
        <p14:creationId xmlns:p14="http://schemas.microsoft.com/office/powerpoint/2010/main" val="2005828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IMAGES: Banner Alternative </a:t>
            </a:r>
            <a:r>
              <a:rPr lang="en-US" dirty="0" err="1"/>
              <a:t>TexT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905" y="1455738"/>
            <a:ext cx="6459990" cy="3014662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1667" y="4809067"/>
            <a:ext cx="8644465" cy="1412811"/>
          </a:xfrm>
        </p:spPr>
        <p:txBody>
          <a:bodyPr/>
          <a:lstStyle/>
          <a:p>
            <a:r>
              <a:rPr lang="en-US" dirty="0"/>
              <a:t>If I hadn’t taken this course I would never have figured out that I had a passion for this, says Nylah </a:t>
            </a:r>
            <a:r>
              <a:rPr lang="en-US" dirty="0" err="1"/>
              <a:t>Julmice</a:t>
            </a:r>
            <a:r>
              <a:rPr lang="en-US" dirty="0"/>
              <a:t>, standing in front of sound waves and code samples. (111-162 characters)</a:t>
            </a:r>
          </a:p>
        </p:txBody>
      </p:sp>
    </p:spTree>
    <p:extLst>
      <p:ext uri="{BB962C8B-B14F-4D97-AF65-F5344CB8AC3E}">
        <p14:creationId xmlns:p14="http://schemas.microsoft.com/office/powerpoint/2010/main" val="1738659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519333" cy="991352"/>
          </a:xfrm>
        </p:spPr>
        <p:txBody>
          <a:bodyPr/>
          <a:lstStyle/>
          <a:p>
            <a:r>
              <a:rPr lang="en-US" dirty="0"/>
              <a:t>IMAGES: ALTERNATIVE TEXT POP QUIZ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30073" y="1368289"/>
            <a:ext cx="4607650" cy="3440778"/>
          </a:xfrm>
        </p:spPr>
      </p:pic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11667" y="5186004"/>
            <a:ext cx="8644465" cy="1035874"/>
          </a:xfrm>
        </p:spPr>
        <p:txBody>
          <a:bodyPr/>
          <a:lstStyle/>
          <a:p>
            <a:pPr algn="ctr"/>
            <a:r>
              <a:rPr lang="en-US" dirty="0"/>
              <a:t>What alternative text could you provide for this image?</a:t>
            </a:r>
          </a:p>
        </p:txBody>
      </p:sp>
    </p:spTree>
    <p:extLst>
      <p:ext uri="{BB962C8B-B14F-4D97-AF65-F5344CB8AC3E}">
        <p14:creationId xmlns:p14="http://schemas.microsoft.com/office/powerpoint/2010/main" val="7057547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519333" cy="991352"/>
          </a:xfrm>
        </p:spPr>
        <p:txBody>
          <a:bodyPr/>
          <a:lstStyle/>
          <a:p>
            <a:r>
              <a:rPr lang="en-US" dirty="0"/>
              <a:t>IMAGES: ALTERNATIVE TEXT POP QUIZ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25354" y="1771505"/>
            <a:ext cx="4817089" cy="2634345"/>
          </a:xfrm>
        </p:spPr>
      </p:pic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11667" y="5186004"/>
            <a:ext cx="8644465" cy="1035874"/>
          </a:xfrm>
        </p:spPr>
        <p:txBody>
          <a:bodyPr/>
          <a:lstStyle/>
          <a:p>
            <a:pPr algn="ctr"/>
            <a:r>
              <a:rPr lang="en-US" dirty="0"/>
              <a:t>What alternative text could you provide for this image? And could you read it on a mobile device?</a:t>
            </a:r>
          </a:p>
        </p:txBody>
      </p:sp>
    </p:spTree>
    <p:extLst>
      <p:ext uri="{BB962C8B-B14F-4D97-AF65-F5344CB8AC3E}">
        <p14:creationId xmlns:p14="http://schemas.microsoft.com/office/powerpoint/2010/main" val="357148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519333" cy="991352"/>
          </a:xfrm>
        </p:spPr>
        <p:txBody>
          <a:bodyPr/>
          <a:lstStyle/>
          <a:p>
            <a:r>
              <a:rPr lang="en-US" dirty="0"/>
              <a:t>IMAGES: ALTERNATIVE TEXT POP QUIZ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6115" y="1570891"/>
            <a:ext cx="8306233" cy="2766647"/>
          </a:xfrm>
        </p:spPr>
      </p:pic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11667" y="5186004"/>
            <a:ext cx="8644465" cy="1035874"/>
          </a:xfrm>
        </p:spPr>
        <p:txBody>
          <a:bodyPr/>
          <a:lstStyle/>
          <a:p>
            <a:pPr algn="ctr"/>
            <a:r>
              <a:rPr lang="en-US" dirty="0"/>
              <a:t>What alternative text could you provide for this image? And how would you navigate it without a mouse?</a:t>
            </a:r>
          </a:p>
        </p:txBody>
      </p:sp>
    </p:spTree>
    <p:extLst>
      <p:ext uri="{BB962C8B-B14F-4D97-AF65-F5344CB8AC3E}">
        <p14:creationId xmlns:p14="http://schemas.microsoft.com/office/powerpoint/2010/main" val="6015125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AND Readability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1667" y="1174915"/>
            <a:ext cx="4224866" cy="4765611"/>
          </a:xfrm>
        </p:spPr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dirty="0"/>
              <a:t>Making something easier to read is similar on websites and in documents.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No one reads: </a:t>
            </a:r>
            <a:r>
              <a:rPr lang="en-US" dirty="0">
                <a:hlinkClick r:id="rId2"/>
              </a:rPr>
              <a:t>http://uxmyths.com/post/647473628/myth-people-read-on-the-web</a:t>
            </a:r>
            <a:r>
              <a:rPr lang="en-US" dirty="0"/>
              <a:t> 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A key way to make these documents readable is by using the correct structural and </a:t>
            </a:r>
            <a:r>
              <a:rPr lang="en-US" b="1" dirty="0"/>
              <a:t>hidden</a:t>
            </a:r>
            <a:r>
              <a:rPr lang="en-US" dirty="0"/>
              <a:t> pieces.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7E47116-D71F-9643-A90C-8A1E1B8CAF12}"/>
              </a:ext>
            </a:extLst>
          </p:cNvPr>
          <p:cNvSpPr txBox="1">
            <a:spLocks/>
          </p:cNvSpPr>
          <p:nvPr/>
        </p:nvSpPr>
        <p:spPr>
          <a:xfrm>
            <a:off x="4560929" y="1467991"/>
            <a:ext cx="4224866" cy="4765611"/>
          </a:xfrm>
          <a:prstGeom prst="rect">
            <a:avLst/>
          </a:prstGeom>
        </p:spPr>
        <p:txBody>
          <a:bodyPr vert="horz" lIns="274320" tIns="45720" rIns="27432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44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bg1"/>
                </a:solidFill>
                <a:latin typeface="Roboto Ligh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bg1"/>
                </a:solidFill>
                <a:latin typeface="Roboto Ligh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Video explanation of comprehension/language: </a:t>
            </a:r>
            <a:r>
              <a:rPr lang="en-US" dirty="0">
                <a:hlinkClick r:id="rId3"/>
              </a:rPr>
              <a:t>https://www.w3.org/WAI/perspectives/understandable.html</a:t>
            </a:r>
            <a:r>
              <a:rPr lang="en-US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Video explanation of layout: </a:t>
            </a:r>
            <a:r>
              <a:rPr lang="en-US" dirty="0">
                <a:hlinkClick r:id="rId4"/>
              </a:rPr>
              <a:t>https://www.w3.org/WAI/perspectives/layout.html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7745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519333" cy="991352"/>
          </a:xfrm>
        </p:spPr>
        <p:txBody>
          <a:bodyPr/>
          <a:lstStyle/>
          <a:p>
            <a:r>
              <a:rPr lang="en-US" dirty="0"/>
              <a:t>Structure: Clear vs. Blurry 1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627683" y="1427846"/>
            <a:ext cx="3985195" cy="3321664"/>
          </a:xfrm>
        </p:spPr>
      </p:pic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11667" y="5186004"/>
            <a:ext cx="8644465" cy="1035874"/>
          </a:xfrm>
        </p:spPr>
        <p:txBody>
          <a:bodyPr/>
          <a:lstStyle/>
          <a:p>
            <a:pPr algn="ctr"/>
            <a:r>
              <a:rPr lang="en-US" dirty="0"/>
              <a:t>What visual clues do you get just from scanning this document?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686061A6-6DEF-A548-A01B-083784E313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25" y="1427846"/>
            <a:ext cx="3985196" cy="332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118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519333" cy="991352"/>
          </a:xfrm>
        </p:spPr>
        <p:txBody>
          <a:bodyPr/>
          <a:lstStyle/>
          <a:p>
            <a:r>
              <a:rPr lang="en-US" dirty="0"/>
              <a:t>Structure: Clear vs. Blurry 2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33899" y="1416124"/>
            <a:ext cx="4066079" cy="3390340"/>
          </a:xfrm>
        </p:spPr>
      </p:pic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11667" y="5186004"/>
            <a:ext cx="8644465" cy="1035874"/>
          </a:xfrm>
        </p:spPr>
        <p:txBody>
          <a:bodyPr/>
          <a:lstStyle/>
          <a:p>
            <a:pPr algn="ctr"/>
            <a:r>
              <a:rPr lang="en-US" dirty="0"/>
              <a:t>What visual clues do you get just from scanning this document?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63479E7C-3125-E148-81A3-D246ADF5DF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712" y="1416124"/>
            <a:ext cx="4066079" cy="339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69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Structure:</a:t>
            </a:r>
            <a:r>
              <a:rPr lang="en-US" baseline="0" dirty="0"/>
              <a:t> HEADINGS AND 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1667" y="1500554"/>
            <a:ext cx="8339666" cy="4721325"/>
          </a:xfrm>
        </p:spPr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b="1" dirty="0"/>
              <a:t>Headings</a:t>
            </a:r>
            <a:r>
              <a:rPr lang="en-US" dirty="0"/>
              <a:t> give an overview of the page, but are not the same as visual changes in font size or color. Likewise, </a:t>
            </a:r>
            <a:r>
              <a:rPr lang="en-US" b="1" dirty="0"/>
              <a:t>lists</a:t>
            </a:r>
            <a:r>
              <a:rPr lang="en-US" dirty="0"/>
              <a:t> are more than just circular images at the start of a line.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err="1"/>
              <a:t>Screenreaders</a:t>
            </a:r>
            <a:r>
              <a:rPr lang="en-US" dirty="0"/>
              <a:t> often navigate a page by listing all the Headings.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Also incredibly helpful for those with cognitive disabilities (such as ADHD), or busy people who don’t read, but just quickly scan the page.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Use heading levels sequentially. For our Drupal/Mercury sites, start with h3 (because we already use h1 &amp; h2). You can use h3 multiple times, if content is at the same “level”.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529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ACCESSIBILITY?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1666" y="1456267"/>
            <a:ext cx="8627533" cy="4765611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b="1" dirty="0"/>
              <a:t>Legal</a:t>
            </a:r>
            <a:r>
              <a:rPr lang="en-US" dirty="0"/>
              <a:t>: We are required to follow 508 &amp; WCAG 2.0 AA. </a:t>
            </a:r>
            <a:r>
              <a:rPr lang="en-US" dirty="0">
                <a:hlinkClick r:id="rId3"/>
              </a:rPr>
              <a:t>AMAC overview slides</a:t>
            </a:r>
            <a:r>
              <a:rPr lang="en-US" dirty="0"/>
              <a:t> &amp; </a:t>
            </a:r>
            <a:r>
              <a:rPr lang="en-US" dirty="0">
                <a:hlinkClick r:id="rId4"/>
              </a:rPr>
              <a:t>GT Accessibility Policy (slides)</a:t>
            </a:r>
            <a:r>
              <a:rPr lang="en-US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Communication</a:t>
            </a:r>
            <a:r>
              <a:rPr lang="en-US" dirty="0"/>
              <a:t>: is more effective across different channels (including mobile) and different abilities.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Marketing</a:t>
            </a:r>
            <a:r>
              <a:rPr lang="en-US" dirty="0"/>
              <a:t>: often improves SEO (search engine optimization).</a:t>
            </a:r>
          </a:p>
        </p:txBody>
      </p:sp>
    </p:spTree>
    <p:extLst>
      <p:ext uri="{BB962C8B-B14F-4D97-AF65-F5344CB8AC3E}">
        <p14:creationId xmlns:p14="http://schemas.microsoft.com/office/powerpoint/2010/main" val="181429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Structure:</a:t>
            </a:r>
            <a:r>
              <a:rPr lang="en-US" baseline="0" dirty="0"/>
              <a:t> Titles, MENUS and </a:t>
            </a:r>
            <a:r>
              <a:rPr lang="en-US" sz="2400" kern="1200" cap="all" spc="200" baseline="0" dirty="0">
                <a:solidFill>
                  <a:srgbClr val="EEB211"/>
                </a:solidFill>
                <a:effectLst/>
                <a:latin typeface="Calibri"/>
                <a:ea typeface="+mj-ea"/>
                <a:cs typeface="+mj-cs"/>
              </a:rPr>
              <a:t>Links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dirty="0"/>
              <a:t>Menu labels should be very short, but clearly hint at the page to which they direct the user.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Page Titles can be longer and more descriptive than menu labels. They should always make sense out of context (for increased search engine optimization), and should not change once set.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9799" y="1286937"/>
            <a:ext cx="4106333" cy="4765611"/>
          </a:xfrm>
        </p:spPr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dirty="0" err="1"/>
              <a:t>Screenreaders</a:t>
            </a:r>
            <a:r>
              <a:rPr lang="en-US" dirty="0"/>
              <a:t> often navigate a page by listing all the links.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Links, generally, should:</a:t>
            </a:r>
          </a:p>
          <a:p>
            <a:pPr marL="809244" lvl="1" indent="-342900">
              <a:buFont typeface="Arial" charset="0"/>
              <a:buChar char="•"/>
            </a:pPr>
            <a:r>
              <a:rPr lang="en-US" dirty="0"/>
              <a:t>Make sense out of context</a:t>
            </a:r>
          </a:p>
          <a:p>
            <a:pPr marL="809244" lvl="1" indent="-342900">
              <a:buFont typeface="Arial" charset="0"/>
              <a:buChar char="•"/>
            </a:pPr>
            <a:r>
              <a:rPr lang="en-US" dirty="0"/>
              <a:t>Describe where they go</a:t>
            </a:r>
          </a:p>
          <a:p>
            <a:pPr marL="809244" lvl="1" indent="-342900">
              <a:buFont typeface="Arial" charset="0"/>
              <a:buChar char="•"/>
            </a:pPr>
            <a:r>
              <a:rPr lang="en-US" dirty="0"/>
              <a:t>Be unique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Links should not:</a:t>
            </a:r>
          </a:p>
          <a:p>
            <a:pPr marL="809244" lvl="1" indent="-342900">
              <a:buFont typeface="Arial" charset="0"/>
              <a:buChar char="•"/>
            </a:pPr>
            <a:r>
              <a:rPr lang="en-US" dirty="0"/>
              <a:t>Use the URL text</a:t>
            </a:r>
          </a:p>
          <a:p>
            <a:pPr marL="809244" lvl="1" indent="-342900">
              <a:buFont typeface="Arial" charset="0"/>
              <a:buChar char="•"/>
            </a:pPr>
            <a:r>
              <a:rPr lang="en-US" dirty="0"/>
              <a:t>Use the words “Click here”,  “Learn more”, “Read more”, “Email me”, </a:t>
            </a:r>
            <a:r>
              <a:rPr lang="en-US" dirty="0" err="1"/>
              <a:t>etc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531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Structure: READING Order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1667" y="1456267"/>
            <a:ext cx="4224866" cy="1216595"/>
          </a:xfrm>
        </p:spPr>
        <p:txBody>
          <a:bodyPr/>
          <a:lstStyle/>
          <a:p>
            <a:r>
              <a:rPr lang="en-US" dirty="0"/>
              <a:t>Reading order or sequence is especially important for tables and for PDFs.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Columnar examples: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>
                <a:hlinkClick r:id="rId2"/>
              </a:rPr>
              <a:t>https://www.cc.gatech.edu/sites/default/files/documents/CSE-AnnualReport2016.pdf</a:t>
            </a:r>
            <a:endParaRPr lang="en-US" dirty="0"/>
          </a:p>
          <a:p>
            <a:pPr marL="342900" indent="-342900">
              <a:buFont typeface="Arial" charset="0"/>
              <a:buChar char="•"/>
            </a:pPr>
            <a:r>
              <a:rPr lang="en-US" dirty="0">
                <a:hlinkClick r:id="rId3"/>
              </a:rPr>
              <a:t>https://www.cc.gatech.edu/sites/default/files/CSE-SPP-Brochure-Full.pdf</a:t>
            </a:r>
            <a:endParaRPr lang="en-US" dirty="0"/>
          </a:p>
          <a:p>
            <a:pPr marL="342900" indent="-342900">
              <a:buFont typeface="Arial" charset="0"/>
              <a:buChar char="•"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81F3E5-428F-4642-9181-51CEA6C34F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667" y="3137777"/>
            <a:ext cx="4749799" cy="1734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922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TABLES: KEEP IT SIMPLE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1667" y="1103343"/>
            <a:ext cx="4224866" cy="4765611"/>
          </a:xfrm>
        </p:spPr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dirty="0"/>
              <a:t>Tables are for data: do not use them for layout.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Avoid nested tables, as they are not read well by software.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Leave width blank or use a percentage (e.g. 95%), for scaling on mobile.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>
                <a:hlinkClick r:id="rId2"/>
              </a:rPr>
              <a:t>Web Accessibility Tutorial on Tables from W3C</a:t>
            </a:r>
            <a:endParaRPr lang="en-US" dirty="0"/>
          </a:p>
          <a:p>
            <a:pPr marL="342900" indent="-342900">
              <a:buFont typeface="Arial" charset="0"/>
              <a:buChar char="•"/>
            </a:pPr>
            <a:endParaRPr lang="en-US" dirty="0"/>
          </a:p>
        </p:txBody>
      </p:sp>
      <p:pic>
        <p:nvPicPr>
          <p:cNvPr id="7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404" y="1456267"/>
            <a:ext cx="3237498" cy="4051838"/>
          </a:xfrm>
        </p:spPr>
      </p:pic>
    </p:spTree>
    <p:extLst>
      <p:ext uri="{BB962C8B-B14F-4D97-AF65-F5344CB8AC3E}">
        <p14:creationId xmlns:p14="http://schemas.microsoft.com/office/powerpoint/2010/main" val="5332945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TABLES: RELATIONSHIPS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Screenreaders</a:t>
            </a:r>
            <a:r>
              <a:rPr lang="en-US" dirty="0"/>
              <a:t> do not have the visual cues that communicate relationships, so special code must be added to give those cues.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006402" y="2157046"/>
            <a:ext cx="4850261" cy="2916107"/>
          </a:xfrm>
        </p:spPr>
      </p:pic>
    </p:spTree>
    <p:extLst>
      <p:ext uri="{BB962C8B-B14F-4D97-AF65-F5344CB8AC3E}">
        <p14:creationId xmlns:p14="http://schemas.microsoft.com/office/powerpoint/2010/main" val="9680909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Tables: READING ORDER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 dirty="0"/>
              <a:t>Should make sense when read from top to bottom and left to right.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577904" y="2649416"/>
            <a:ext cx="5120858" cy="3078798"/>
          </a:xfrm>
        </p:spPr>
      </p:pic>
    </p:spTree>
    <p:extLst>
      <p:ext uri="{BB962C8B-B14F-4D97-AF65-F5344CB8AC3E}">
        <p14:creationId xmlns:p14="http://schemas.microsoft.com/office/powerpoint/2010/main" val="19903566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TABLES: HEADERS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Must have at least 1 row or 1 column designated as a header. </a:t>
            </a: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013" y="3095243"/>
            <a:ext cx="4327642" cy="2601894"/>
          </a:xfrm>
          <a:prstGeom prst="rect">
            <a:avLst/>
          </a:prstGeom>
        </p:spPr>
      </p:pic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The text editor adds the &lt;</a:t>
            </a:r>
            <a:r>
              <a:rPr lang="en-US" dirty="0" err="1"/>
              <a:t>th</a:t>
            </a:r>
            <a:r>
              <a:rPr lang="en-US" dirty="0"/>
              <a:t>&gt; code when you set the Headers option under Table Properties.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941" y="3059771"/>
            <a:ext cx="3784047" cy="263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9629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TABLES: CAPTION vs.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dirty="0"/>
              <a:t>Always provide a visible </a:t>
            </a:r>
            <a:r>
              <a:rPr lang="en-US" u="sng" dirty="0"/>
              <a:t>Caption</a:t>
            </a:r>
            <a:r>
              <a:rPr lang="en-US" dirty="0"/>
              <a:t>, either a title or brief description of the </a:t>
            </a:r>
            <a:r>
              <a:rPr lang="en-US" i="1" dirty="0"/>
              <a:t>content</a:t>
            </a:r>
            <a:r>
              <a:rPr lang="en-US" dirty="0"/>
              <a:t> of the table.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The </a:t>
            </a:r>
            <a:r>
              <a:rPr lang="en-US" u="sng" dirty="0"/>
              <a:t>Summary</a:t>
            </a:r>
            <a:r>
              <a:rPr lang="en-US" dirty="0"/>
              <a:t> invisibly describes the </a:t>
            </a:r>
            <a:r>
              <a:rPr lang="en-US" i="1" dirty="0"/>
              <a:t>structure</a:t>
            </a:r>
            <a:r>
              <a:rPr lang="en-US" dirty="0"/>
              <a:t> of a table and may not be needed.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404" y="1456267"/>
            <a:ext cx="3237498" cy="4051838"/>
          </a:xfrm>
        </p:spPr>
      </p:pic>
    </p:spTree>
    <p:extLst>
      <p:ext uri="{BB962C8B-B14F-4D97-AF65-F5344CB8AC3E}">
        <p14:creationId xmlns:p14="http://schemas.microsoft.com/office/powerpoint/2010/main" val="19704222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DOCUMENTS and PDFS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 lot of the same rules apply as do to webpages. Learn how to use headings, reading sequence, and etc. in Microsoft Word or Adobe Acrobat Pro.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dirty="0"/>
              <a:t>Resources:</a:t>
            </a:r>
          </a:p>
          <a:p>
            <a:pPr marL="809244" lvl="1" indent="-342900">
              <a:buFont typeface="Arial" charset="0"/>
              <a:buChar char="•"/>
            </a:pPr>
            <a:r>
              <a:rPr lang="en-US" u="sng" dirty="0">
                <a:hlinkClick r:id="rId2"/>
              </a:rPr>
              <a:t>https://www.hhs.gov/web/section-508/making-files-accessible/index.html</a:t>
            </a:r>
            <a:r>
              <a:rPr lang="en-US" dirty="0"/>
              <a:t> </a:t>
            </a:r>
          </a:p>
          <a:p>
            <a:pPr marL="809244" lvl="1" indent="-342900">
              <a:buFont typeface="Arial" charset="0"/>
              <a:buChar char="•"/>
            </a:pPr>
            <a:r>
              <a:rPr lang="en-US" dirty="0">
                <a:hlinkClick r:id="rId3"/>
              </a:rPr>
              <a:t>http://www.amacusg.org/wag/images/1/16/Slides_81-156_AccessibleDocs.pdf</a:t>
            </a:r>
            <a:r>
              <a:rPr lang="en-US" dirty="0"/>
              <a:t> </a:t>
            </a:r>
          </a:p>
          <a:p>
            <a:pPr marL="809244" lvl="1" indent="-342900">
              <a:buFont typeface="Arial" charset="0"/>
              <a:buChar char="•"/>
            </a:pPr>
            <a:r>
              <a:rPr lang="en-US" dirty="0">
                <a:hlinkClick r:id="rId4"/>
              </a:rPr>
              <a:t>http://www.amacusg.org/wag/images/c/ca/KarenMcCallAccessibleWordToPDFJun2017.pdf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226024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VIDEOs: CAPTIONS AND TRANSCRIPTS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5534" y="1202265"/>
            <a:ext cx="4224866" cy="4765611"/>
          </a:xfrm>
        </p:spPr>
        <p:txBody>
          <a:bodyPr/>
          <a:lstStyle/>
          <a:p>
            <a:r>
              <a:rPr lang="en-US" dirty="0"/>
              <a:t>Who do captions help? People who:</a:t>
            </a:r>
          </a:p>
          <a:p>
            <a:pPr marL="342900" lvl="0" indent="-342900">
              <a:buFont typeface="Arial" charset="0"/>
              <a:buChar char="•"/>
            </a:pPr>
            <a:r>
              <a:rPr lang="en-US" dirty="0"/>
              <a:t>Have no or little hearing 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Are non-native speakers</a:t>
            </a:r>
          </a:p>
          <a:p>
            <a:pPr marL="342900" lvl="0" indent="-342900">
              <a:buFont typeface="Arial" charset="0"/>
              <a:buChar char="•"/>
            </a:pPr>
            <a:r>
              <a:rPr lang="en-US" dirty="0"/>
              <a:t>Have ADHD</a:t>
            </a:r>
          </a:p>
          <a:p>
            <a:pPr marL="342900" lvl="0" indent="-342900">
              <a:buFont typeface="Arial" charset="0"/>
              <a:buChar char="•"/>
            </a:pPr>
            <a:r>
              <a:rPr lang="en-US" dirty="0"/>
              <a:t>Are in a very loud or very quiet place</a:t>
            </a:r>
          </a:p>
          <a:p>
            <a:r>
              <a:rPr lang="en-US" dirty="0"/>
              <a:t>Video explanation of caption importance: </a:t>
            </a:r>
            <a:r>
              <a:rPr lang="en-US" dirty="0">
                <a:hlinkClick r:id="rId2"/>
              </a:rPr>
              <a:t>https://www.w3.org/WAI/perspectives/captions.html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9799" y="1202265"/>
            <a:ext cx="4106333" cy="4765611"/>
          </a:xfrm>
        </p:spPr>
        <p:txBody>
          <a:bodyPr/>
          <a:lstStyle/>
          <a:p>
            <a:r>
              <a:rPr lang="en-US" dirty="0"/>
              <a:t>Tips: 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Livestreaming (synchronous video) is almost impossible to make accessible, without specialized software and paid live caption experts.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Automatic captions are often wrong.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If no captions, upload both a transcript and a video description.</a:t>
            </a:r>
          </a:p>
        </p:txBody>
      </p:sp>
    </p:spTree>
    <p:extLst>
      <p:ext uri="{BB962C8B-B14F-4D97-AF65-F5344CB8AC3E}">
        <p14:creationId xmlns:p14="http://schemas.microsoft.com/office/powerpoint/2010/main" val="11809803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VIDEOS: Caption Costs and Guides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Captions are not expensive. Likely will only be a few dollars per minute of video from these vendors: 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>
                <a:hlinkClick r:id="rId2"/>
              </a:rPr>
              <a:t>https://webmasters.gatech.edu/handbook/amac-campus-accessibility-organization</a:t>
            </a:r>
            <a:r>
              <a:rPr lang="en-US" dirty="0"/>
              <a:t> 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>
                <a:hlinkClick r:id="rId3"/>
              </a:rPr>
              <a:t>http://www.3playmedia.com/customers/case-studies/georgia-tech/</a:t>
            </a:r>
            <a:r>
              <a:rPr lang="en-US" dirty="0"/>
              <a:t> </a:t>
            </a:r>
          </a:p>
          <a:p>
            <a:pPr marL="342900" indent="-342900">
              <a:buFont typeface="Arial" charset="0"/>
              <a:buChar char="•"/>
            </a:pPr>
            <a:endParaRPr lang="en-US" dirty="0"/>
          </a:p>
          <a:p>
            <a:pPr marL="342900" indent="-342900">
              <a:buFont typeface="Arial" charset="0"/>
              <a:buChar char="•"/>
            </a:pPr>
            <a:endParaRPr lang="en-US" dirty="0"/>
          </a:p>
          <a:p>
            <a:pPr marL="342900" indent="-342900"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You can also add your own captions to hosted videos: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>
                <a:hlinkClick r:id="rId4"/>
              </a:rPr>
              <a:t>Add captions to YouTube videos</a:t>
            </a:r>
            <a:endParaRPr lang="en-US" dirty="0"/>
          </a:p>
          <a:p>
            <a:pPr marL="342900" indent="-342900">
              <a:buFont typeface="Arial" charset="0"/>
              <a:buChar char="•"/>
            </a:pPr>
            <a:r>
              <a:rPr lang="en-US" dirty="0">
                <a:hlinkClick r:id="rId5"/>
              </a:rPr>
              <a:t>Add captions to </a:t>
            </a:r>
            <a:r>
              <a:rPr lang="en-US" dirty="0" err="1">
                <a:hlinkClick r:id="rId5"/>
              </a:rPr>
              <a:t>Kaltura</a:t>
            </a:r>
            <a:r>
              <a:rPr lang="en-US" dirty="0">
                <a:hlinkClick r:id="rId5"/>
              </a:rPr>
              <a:t> videos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333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Disabilities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1923" y="1292144"/>
            <a:ext cx="4106333" cy="4765611"/>
          </a:xfrm>
        </p:spPr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dirty="0"/>
              <a:t>Auditory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Motor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Cognitive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Seizure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Visual</a:t>
            </a:r>
          </a:p>
          <a:p>
            <a:pPr marL="342900" indent="-342900"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741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VIDEOs: CAPTION EXAMPLE</a:t>
            </a:r>
            <a:r>
              <a:rPr lang="en-US" baseline="0" dirty="0"/>
              <a:t>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5533" y="1202265"/>
            <a:ext cx="8611129" cy="4765611"/>
          </a:xfrm>
        </p:spPr>
        <p:txBody>
          <a:bodyPr/>
          <a:lstStyle/>
          <a:p>
            <a:r>
              <a:rPr lang="en-US" dirty="0"/>
              <a:t>Automatic captions can be embarrassingly inaccurate.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814502"/>
            <a:ext cx="7078663" cy="4364287"/>
          </a:xfrm>
        </p:spPr>
      </p:pic>
    </p:spTree>
    <p:extLst>
      <p:ext uri="{BB962C8B-B14F-4D97-AF65-F5344CB8AC3E}">
        <p14:creationId xmlns:p14="http://schemas.microsoft.com/office/powerpoint/2010/main" val="7483261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VIDEOs: CAPTION EXAMPLE</a:t>
            </a:r>
            <a:r>
              <a:rPr lang="en-US" baseline="0" dirty="0"/>
              <a:t> </a:t>
            </a:r>
            <a:r>
              <a:rPr lang="en-US" dirty="0"/>
              <a:t>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5533" y="1202265"/>
            <a:ext cx="8204199" cy="4765611"/>
          </a:xfrm>
        </p:spPr>
        <p:txBody>
          <a:bodyPr/>
          <a:lstStyle/>
          <a:p>
            <a:r>
              <a:rPr lang="en-US" dirty="0"/>
              <a:t>Automatic captions lack punctuation.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333" y="1797626"/>
            <a:ext cx="7552798" cy="5060374"/>
          </a:xfrm>
        </p:spPr>
      </p:pic>
    </p:spTree>
    <p:extLst>
      <p:ext uri="{BB962C8B-B14F-4D97-AF65-F5344CB8AC3E}">
        <p14:creationId xmlns:p14="http://schemas.microsoft.com/office/powerpoint/2010/main" val="19943568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VIDEOs: CAPTION EXAMPLE</a:t>
            </a:r>
            <a:r>
              <a:rPr lang="en-US" baseline="0" dirty="0"/>
              <a:t>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5533" y="1202265"/>
            <a:ext cx="8373533" cy="4765611"/>
          </a:xfrm>
        </p:spPr>
        <p:txBody>
          <a:bodyPr/>
          <a:lstStyle/>
          <a:p>
            <a:r>
              <a:rPr lang="en-US" dirty="0"/>
              <a:t>Manual captions are more accurate, easier to read, and better represent us to the world.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35" y="2041055"/>
            <a:ext cx="8416396" cy="5562972"/>
          </a:xfrm>
        </p:spPr>
      </p:pic>
    </p:spTree>
    <p:extLst>
      <p:ext uri="{BB962C8B-B14F-4D97-AF65-F5344CB8AC3E}">
        <p14:creationId xmlns:p14="http://schemas.microsoft.com/office/powerpoint/2010/main" val="12315214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</a:t>
            </a:r>
            <a:r>
              <a:rPr lang="en-US" baseline="0" dirty="0"/>
              <a:t>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1667" y="1221807"/>
            <a:ext cx="4224866" cy="4765611"/>
          </a:xfrm>
        </p:spPr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sz="1600" u="sng" dirty="0">
                <a:hlinkClick r:id="rId2"/>
              </a:rPr>
              <a:t>https://www.w3.org/WAI/tutorials/</a:t>
            </a:r>
            <a:endParaRPr lang="en-US" sz="1600" dirty="0"/>
          </a:p>
          <a:p>
            <a:pPr marL="342900" indent="-342900">
              <a:buFont typeface="Arial" charset="0"/>
              <a:buChar char="•"/>
            </a:pPr>
            <a:r>
              <a:rPr lang="en-US" sz="1600" u="sng" dirty="0">
                <a:hlinkClick r:id="rId3"/>
              </a:rPr>
              <a:t>http://www.amacusg.org/wag/Main_Page</a:t>
            </a:r>
            <a:endParaRPr lang="en-US" sz="1600" dirty="0"/>
          </a:p>
          <a:p>
            <a:pPr marL="342900" indent="-342900">
              <a:buFont typeface="Arial" charset="0"/>
              <a:buChar char="•"/>
            </a:pPr>
            <a:r>
              <a:rPr lang="en-US" sz="1600" u="sng" dirty="0">
                <a:hlinkClick r:id="rId4"/>
              </a:rPr>
              <a:t>http://wave.webaim.org/</a:t>
            </a:r>
            <a:endParaRPr lang="en-US" sz="1600" dirty="0"/>
          </a:p>
          <a:p>
            <a:pPr marL="342900" indent="-342900">
              <a:buFont typeface="Arial" charset="0"/>
              <a:buChar char="•"/>
            </a:pPr>
            <a:r>
              <a:rPr lang="en-US" sz="1600" u="sng" dirty="0">
                <a:hlinkClick r:id="rId5"/>
              </a:rPr>
              <a:t>https://fae.disability.illinois.edu/abouts/</a:t>
            </a:r>
            <a:endParaRPr lang="en-US" sz="1600" u="sng" dirty="0"/>
          </a:p>
          <a:p>
            <a:pPr marL="342900" indent="-342900">
              <a:buFont typeface="Arial" charset="0"/>
              <a:buChar char="•"/>
            </a:pPr>
            <a:r>
              <a:rPr lang="en-US" sz="1600" u="sng" dirty="0">
                <a:hlinkClick r:id="rId6"/>
              </a:rPr>
              <a:t>https://webaim.org/standards/508/checklist</a:t>
            </a:r>
            <a:endParaRPr lang="en-US" sz="1600" u="sng" dirty="0"/>
          </a:p>
          <a:p>
            <a:pPr marL="342900" indent="-342900">
              <a:buFont typeface="Arial" charset="0"/>
              <a:buChar char="•"/>
            </a:pPr>
            <a:r>
              <a:rPr lang="en-US" sz="1600" dirty="0">
                <a:hlinkClick r:id="rId7"/>
              </a:rPr>
              <a:t>https://webaim.org/articles/cognitive/</a:t>
            </a:r>
            <a:endParaRPr lang="en-US" sz="1600" dirty="0"/>
          </a:p>
          <a:p>
            <a:pPr marL="342900" indent="-342900">
              <a:buFont typeface="Arial" charset="0"/>
              <a:buChar char="•"/>
            </a:pPr>
            <a:r>
              <a:rPr lang="en-US" sz="1600" dirty="0">
                <a:hlinkClick r:id="rId8"/>
              </a:rPr>
              <a:t>https://www.adobe.com/accessibility/products/indesign.html</a:t>
            </a:r>
            <a:r>
              <a:rPr lang="en-US" sz="1600" dirty="0"/>
              <a:t>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1600" dirty="0">
                <a:hlinkClick r:id="rId9"/>
              </a:rPr>
              <a:t>http://diagramcenter.org/table-of-contents-2.html#contents</a:t>
            </a:r>
            <a:r>
              <a:rPr lang="en-US" sz="1600" dirty="0"/>
              <a:t> </a:t>
            </a:r>
          </a:p>
          <a:p>
            <a:endParaRPr lang="en-US" sz="1600" dirty="0"/>
          </a:p>
          <a:p>
            <a:r>
              <a:rPr lang="en-US" sz="1600" dirty="0"/>
              <a:t> </a:t>
            </a:r>
          </a:p>
          <a:p>
            <a:pPr marL="342900" indent="-342900">
              <a:buFont typeface="Arial" charset="0"/>
              <a:buChar char="•"/>
            </a:pPr>
            <a:endParaRPr lang="en-US" sz="1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9799" y="1292145"/>
            <a:ext cx="4106333" cy="476561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hlinkClick r:id="rId10"/>
              </a:rPr>
              <a:t>http://www.amacusg.org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hlinkClick r:id="rId10"/>
              </a:rPr>
              <a:t>https://www.webpagefx.com/tools/read-able</a:t>
            </a:r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hlinkClick r:id="rId11"/>
              </a:rPr>
              <a:t>https://webmasters.gatech.edu/kb/writing-web-guide</a:t>
            </a:r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hlinkClick r:id="rId12"/>
              </a:rPr>
              <a:t>https://www.youtube.com/watch?v=EpyhtQYJqD4</a:t>
            </a:r>
            <a:r>
              <a:rPr lang="en-US" sz="16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hlinkClick r:id="rId13"/>
              </a:rPr>
              <a:t>http://www.espn.com/core/toolkit/page/webAccessibilityGuide</a:t>
            </a:r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hlinkClick r:id="rId14"/>
              </a:rPr>
              <a:t>https://help.twitter.com/en/using-twitter/picture-descriptions</a:t>
            </a:r>
            <a:r>
              <a:rPr lang="en-US" sz="1600" dirty="0"/>
              <a:t>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hlinkClick r:id="rId15"/>
              </a:rPr>
              <a:t>https://www.nngroup.com/articles/how-users-read-on-the-web/</a:t>
            </a:r>
            <a:r>
              <a:rPr lang="en-US" sz="16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78841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 &amp; 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Do you have questions?</a:t>
            </a:r>
          </a:p>
        </p:txBody>
      </p:sp>
    </p:spTree>
    <p:extLst>
      <p:ext uri="{BB962C8B-B14F-4D97-AF65-F5344CB8AC3E}">
        <p14:creationId xmlns:p14="http://schemas.microsoft.com/office/powerpoint/2010/main" val="746434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Keyboard and Mobile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5486" y="1362482"/>
            <a:ext cx="4224866" cy="4765611"/>
          </a:xfrm>
        </p:spPr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dirty="0"/>
              <a:t>Size matters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Video explanation: </a:t>
            </a:r>
            <a:r>
              <a:rPr lang="en-US" u="sng" dirty="0">
                <a:hlinkClick r:id="rId2"/>
              </a:rPr>
              <a:t>https://www.w3.org/WAI/perspectives/controls.html</a:t>
            </a:r>
            <a:endParaRPr lang="en-US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153" y="1362483"/>
            <a:ext cx="4106333" cy="4765611"/>
          </a:xfrm>
        </p:spPr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dirty="0"/>
              <a:t>Interaction can be difficult on various devices.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*Video explanation: </a:t>
            </a:r>
            <a:r>
              <a:rPr lang="en-US" dirty="0">
                <a:hlinkClick r:id="rId3"/>
              </a:rPr>
              <a:t>https://www.w3.org/WAI/perspectives/keyboard.html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63911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Images AND </a:t>
            </a:r>
            <a:r>
              <a:rPr lang="en-US" dirty="0" err="1"/>
              <a:t>COlorS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dirty="0"/>
              <a:t>Images can enhance comprehension, and are especially helpful for people with dyslexia, ADHD, and other cognitive or neurological challenges.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Poor use of images or color can be distracting and even prevent some people from understanding your content.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dirty="0"/>
              <a:t>Example Experience of Dyslexia: </a:t>
            </a:r>
            <a:r>
              <a:rPr lang="en-US" dirty="0">
                <a:hlinkClick r:id="rId2"/>
              </a:rPr>
              <a:t>http://www.dailymail.co.uk/sciencetech/article-3480257/What-s-REALLY-like-read-dyslexia-Simulator-reveals-letters-words-appear-people-condition.html</a:t>
            </a: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984919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COLORS: HIGH CONTRAST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dirty="0"/>
              <a:t>Use a high contrast color scheme.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This is especially important so that text and background do not blend together.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Video explanation: </a:t>
            </a:r>
            <a:r>
              <a:rPr lang="en-US" u="sng" dirty="0">
                <a:hlinkClick r:id="rId2"/>
              </a:rPr>
              <a:t>https://www.w3.org/WAI/perspectives/contrast.html</a:t>
            </a:r>
            <a:endParaRPr lang="en-US" dirty="0"/>
          </a:p>
          <a:p>
            <a:pPr marL="342900" indent="-342900"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dirty="0"/>
              <a:t>Tool 1: </a:t>
            </a:r>
            <a:r>
              <a:rPr lang="en-US" u="sng" dirty="0">
                <a:hlinkClick r:id="rId3"/>
              </a:rPr>
              <a:t>https://webaim.org/resources/contrastchecker/</a:t>
            </a:r>
            <a:r>
              <a:rPr lang="en-US" dirty="0"/>
              <a:t> 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Tool 2:  </a:t>
            </a:r>
            <a:r>
              <a:rPr lang="en-US" u="sng" dirty="0">
                <a:hlinkClick r:id="rId4"/>
              </a:rPr>
              <a:t>https://developer.paciellogroup.com/resources/contrastanalyser/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275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COLORS: Alternative</a:t>
            </a:r>
            <a:r>
              <a:rPr lang="en-US" baseline="0" dirty="0"/>
              <a:t> I.D. Needed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dirty="0"/>
              <a:t>Provide alternatives for color coding, especially essential for those with color-blindness.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44" y="3317358"/>
            <a:ext cx="3823389" cy="2684426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545" y="1456267"/>
            <a:ext cx="3872077" cy="2608557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44536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IMAGES: Alternative text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dirty="0"/>
              <a:t>Software cannot translate images into words for those having documents and webpages read aloud to them.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We must translate those images, by providing “alternative text” or “alt tags” that describes them.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dirty="0"/>
              <a:t>Tip: Do not use the words Image, Picture, Photo, etc. in your alternative text.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Tip: Inspect element for image in your web browser.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599" y="4321111"/>
            <a:ext cx="4332931" cy="190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632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IMAGES: CONTEXT AND</a:t>
            </a:r>
            <a:r>
              <a:rPr lang="en-US" baseline="0" dirty="0"/>
              <a:t> PURPOSES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1667" y="948265"/>
            <a:ext cx="4800600" cy="5358278"/>
          </a:xfrm>
        </p:spPr>
        <p:txBody>
          <a:bodyPr/>
          <a:lstStyle/>
          <a:p>
            <a:r>
              <a:rPr lang="en-US" dirty="0"/>
              <a:t>Provide text alternatives (less than 120 characters) based on the purpose of the image: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Embedded text = avoid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Informative = essential information presented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Decorative = leave blank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Functional = describe functionality (e.g. print page or what it links to)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Complex = provide full-text equivalent (e.g. diagrams)</a:t>
            </a:r>
          </a:p>
          <a:p>
            <a:pPr marL="342900" indent="-342900"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0" y="1456267"/>
            <a:ext cx="3522132" cy="4765611"/>
          </a:xfrm>
        </p:spPr>
        <p:txBody>
          <a:bodyPr/>
          <a:lstStyle/>
          <a:p>
            <a:r>
              <a:rPr lang="en-US" dirty="0"/>
              <a:t>Explanation of image types and their alternative text: </a:t>
            </a:r>
            <a:r>
              <a:rPr lang="en-US" u="sng" dirty="0">
                <a:hlinkClick r:id="rId2"/>
              </a:rPr>
              <a:t>https://webaim.org/techniques/alttext/</a:t>
            </a:r>
            <a:endParaRPr lang="en-US" dirty="0"/>
          </a:p>
          <a:p>
            <a:endParaRPr lang="en-US" dirty="0">
              <a:hlinkClick r:id="rId2"/>
            </a:endParaRPr>
          </a:p>
        </p:txBody>
      </p:sp>
    </p:spTree>
    <p:extLst>
      <p:ext uri="{BB962C8B-B14F-4D97-AF65-F5344CB8AC3E}">
        <p14:creationId xmlns:p14="http://schemas.microsoft.com/office/powerpoint/2010/main" val="52356963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ain">
  <a:themeElements>
    <a:clrScheme name="Custom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DE5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White 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2015_editable_slide_template</Template>
  <TotalTime>968</TotalTime>
  <Words>1736</Words>
  <Application>Microsoft Macintosh PowerPoint</Application>
  <PresentationFormat>On-screen Show (4:3)</PresentationFormat>
  <Paragraphs>160</Paragraphs>
  <Slides>34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Lucida Grande</vt:lpstr>
      <vt:lpstr>Roboto Light</vt:lpstr>
      <vt:lpstr>Custom Design</vt:lpstr>
      <vt:lpstr>Main</vt:lpstr>
      <vt:lpstr>White Main</vt:lpstr>
      <vt:lpstr>Introduction to Accessibility</vt:lpstr>
      <vt:lpstr>WHY ACCESSIBILITY?</vt:lpstr>
      <vt:lpstr>Types of Disabilities</vt:lpstr>
      <vt:lpstr>Keyboard and Mobile</vt:lpstr>
      <vt:lpstr>Images AND COlorS</vt:lpstr>
      <vt:lpstr>COLORS: HIGH CONTRAST</vt:lpstr>
      <vt:lpstr>COLORS: Alternative I.D. Needed</vt:lpstr>
      <vt:lpstr>IMAGES: Alternative text basics</vt:lpstr>
      <vt:lpstr>IMAGES: CONTEXT AND PURPOSES</vt:lpstr>
      <vt:lpstr>IMAGES: CONTEXT COMPARISON</vt:lpstr>
      <vt:lpstr>IMAGES: EMBEDDED TEXT and SIZE</vt:lpstr>
      <vt:lpstr>IMAGES: Banner Alternative TexT</vt:lpstr>
      <vt:lpstr>IMAGES: ALTERNATIVE TEXT POP QUIZ</vt:lpstr>
      <vt:lpstr>IMAGES: ALTERNATIVE TEXT POP QUIZ</vt:lpstr>
      <vt:lpstr>IMAGES: ALTERNATIVE TEXT POP QUIZ</vt:lpstr>
      <vt:lpstr>STRUCTURE AND Readability</vt:lpstr>
      <vt:lpstr>Structure: Clear vs. Blurry 1</vt:lpstr>
      <vt:lpstr>Structure: Clear vs. Blurry 2</vt:lpstr>
      <vt:lpstr>Structure: HEADINGS AND LISTS</vt:lpstr>
      <vt:lpstr>Structure: Titles, MENUS and Links</vt:lpstr>
      <vt:lpstr>Structure: READING Order</vt:lpstr>
      <vt:lpstr>TABLES: KEEP IT SIMPLE</vt:lpstr>
      <vt:lpstr>TABLES: RELATIONSHIPS</vt:lpstr>
      <vt:lpstr>Tables: READING ORDER</vt:lpstr>
      <vt:lpstr>TABLES: HEADERS</vt:lpstr>
      <vt:lpstr>TABLES: CAPTION vs. SUMMARY</vt:lpstr>
      <vt:lpstr>DOCUMENTS and PDFS</vt:lpstr>
      <vt:lpstr>VIDEOs: CAPTIONS AND TRANSCRIPTS</vt:lpstr>
      <vt:lpstr>VIDEOS: Caption Costs and Guides</vt:lpstr>
      <vt:lpstr>VIDEOs: CAPTION EXAMPLE 1</vt:lpstr>
      <vt:lpstr>VIDEOs: CAPTION EXAMPLE 2</vt:lpstr>
      <vt:lpstr>VIDEOs: CAPTION EXAMPLE 3</vt:lpstr>
      <vt:lpstr>ADDITIONAL RESOURCES</vt:lpstr>
      <vt:lpstr>Q &amp; A</vt:lpstr>
    </vt:vector>
  </TitlesOfParts>
  <Company/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355</cp:revision>
  <dcterms:created xsi:type="dcterms:W3CDTF">2016-03-09T16:46:53Z</dcterms:created>
  <dcterms:modified xsi:type="dcterms:W3CDTF">2018-04-10T18:40:04Z</dcterms:modified>
</cp:coreProperties>
</file>